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29" r:id="rId6"/>
    <p:sldId id="330" r:id="rId7"/>
    <p:sldId id="335" r:id="rId8"/>
    <p:sldId id="336" r:id="rId9"/>
    <p:sldId id="337" r:id="rId10"/>
    <p:sldId id="348" r:id="rId11"/>
    <p:sldId id="338" r:id="rId12"/>
    <p:sldId id="339" r:id="rId13"/>
    <p:sldId id="340" r:id="rId14"/>
    <p:sldId id="341" r:id="rId15"/>
    <p:sldId id="342" r:id="rId16"/>
    <p:sldId id="343" r:id="rId17"/>
    <p:sldId id="344" r:id="rId18"/>
    <p:sldId id="345" r:id="rId19"/>
    <p:sldId id="346" r:id="rId20"/>
    <p:sldId id="34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75" d="100"/>
          <a:sy n="75" d="100"/>
        </p:scale>
        <p:origin x="96" y="5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17/03/2024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17/03/2024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06" cy="1548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2023-2024</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2023-2024</a:t>
            </a:r>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t>2023-2024</a:t>
            </a:r>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3</a:t>
            </a:r>
            <a:r>
              <a:rPr lang="fr-FR" sz="2800" b="1" baseline="30000" dirty="0">
                <a:solidFill>
                  <a:srgbClr val="435997"/>
                </a:solidFill>
                <a:latin typeface="Marianne" panose="02000000000000000000" pitchFamily="2" charset="0"/>
              </a:rPr>
              <a:t>e</a:t>
            </a:r>
            <a:r>
              <a:rPr lang="fr-FR" sz="2800" b="1" dirty="0">
                <a:solidFill>
                  <a:srgbClr val="435997"/>
                </a:solidFill>
                <a:latin typeface="Marianne" panose="02000000000000000000" pitchFamily="2" charset="0"/>
              </a:rPr>
              <a:t> ?</a:t>
            </a: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10354" y="311499"/>
            <a:ext cx="6600795" cy="4176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461665"/>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a:p>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251520" y="4394295"/>
            <a:ext cx="821602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s’informer sur les établissements et les formations envisagées après la 3</a:t>
            </a:r>
            <a:r>
              <a:rPr lang="fr-FR" sz="1400" baseline="30000" dirty="0">
                <a:solidFill>
                  <a:schemeClr val="tx2">
                    <a:lumMod val="75000"/>
                  </a:schemeClr>
                </a:solidFill>
                <a:latin typeface="Marianne" panose="02000000000000000000" pitchFamily="2" charset="0"/>
              </a:rPr>
              <a:t>e</a:t>
            </a:r>
            <a:r>
              <a:rPr lang="fr-FR" sz="1400" dirty="0">
                <a:solidFill>
                  <a:schemeClr val="tx2">
                    <a:lumMod val="75000"/>
                  </a:schemeClr>
                </a:solidFill>
                <a:latin typeface="Marianne" panose="02000000000000000000" pitchFamily="2" charset="0"/>
              </a:rPr>
              <a:t>.</a:t>
            </a:r>
          </a:p>
        </p:txBody>
      </p:sp>
    </p:spTree>
    <p:extLst>
      <p:ext uri="{BB962C8B-B14F-4D97-AF65-F5344CB8AC3E}">
        <p14:creationId xmlns:p14="http://schemas.microsoft.com/office/powerpoint/2010/main" val="133472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39752" y="357666"/>
            <a:ext cx="5590209" cy="4608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 Ajouter un choix ouvre une pop-up qui permet la sélection d’une voie d’orientation.</a:t>
            </a:r>
          </a:p>
        </p:txBody>
      </p:sp>
    </p:spTree>
    <p:extLst>
      <p:ext uri="{BB962C8B-B14F-4D97-AF65-F5344CB8AC3E}">
        <p14:creationId xmlns:p14="http://schemas.microsoft.com/office/powerpoint/2010/main" val="351275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19" y="4181132"/>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La sélection d’une voie se fait dans l’ordre de préférence, il est possible de modifier les choix jusqu’à la fermeture du service en ligne Orientation à la date indiquée par le chef d’établissement.</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755576" y="761132"/>
            <a:ext cx="7824533" cy="3420000"/>
          </a:xfrm>
          <a:prstGeom prst="rect">
            <a:avLst/>
          </a:prstGeom>
        </p:spPr>
      </p:pic>
    </p:spTree>
    <p:extLst>
      <p:ext uri="{BB962C8B-B14F-4D97-AF65-F5344CB8AC3E}">
        <p14:creationId xmlns:p14="http://schemas.microsoft.com/office/powerpoint/2010/main" val="195458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4831" y="357666"/>
            <a:ext cx="4665944" cy="4716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sp>
        <p:nvSpPr>
          <p:cNvPr id="8" name="Titre 8"/>
          <p:cNvSpPr>
            <a:spLocks noGrp="1"/>
          </p:cNvSpPr>
          <p:nvPr>
            <p:ph type="title" idx="4294967295"/>
          </p:nvPr>
        </p:nvSpPr>
        <p:spPr>
          <a:xfrm>
            <a:off x="323528" y="2283718"/>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validés sont transmis automatiquement à l’établissement pour le conseil de classe.</a:t>
            </a:r>
          </a:p>
        </p:txBody>
      </p:sp>
    </p:spTree>
    <p:extLst>
      <p:ext uri="{BB962C8B-B14F-4D97-AF65-F5344CB8AC3E}">
        <p14:creationId xmlns:p14="http://schemas.microsoft.com/office/powerpoint/2010/main" val="154986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19872" y="357666"/>
            <a:ext cx="3873546" cy="4680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sp>
        <p:nvSpPr>
          <p:cNvPr id="6" name="Rectangle 5"/>
          <p:cNvSpPr/>
          <p:nvPr/>
        </p:nvSpPr>
        <p:spPr>
          <a:xfrm>
            <a:off x="251520" y="1635646"/>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Un courriel avec le récapitulatif des choix validés est transmis à chaque représentant légal. </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choix peuvent être modifiés jusqu’à la fermeture du service. </a:t>
            </a:r>
          </a:p>
        </p:txBody>
      </p:sp>
    </p:spTree>
    <p:extLst>
      <p:ext uri="{BB962C8B-B14F-4D97-AF65-F5344CB8AC3E}">
        <p14:creationId xmlns:p14="http://schemas.microsoft.com/office/powerpoint/2010/main" val="280712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3648" y="322170"/>
            <a:ext cx="6692739" cy="4284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Répondre aux propositions d’orientation</a:t>
            </a: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84229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d’établissement.</a:t>
            </a:r>
            <a:br>
              <a:rPr lang="fr-FR" sz="1400" b="1" dirty="0">
                <a:solidFill>
                  <a:schemeClr val="tx2">
                    <a:lumMod val="75000"/>
                  </a:schemeClr>
                </a:solidFill>
                <a:latin typeface="Marianne" panose="02000000000000000000" pitchFamily="2" charset="0"/>
              </a:rPr>
            </a:b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services.</a:t>
            </a:r>
            <a:endParaRPr lang="fr-FR" sz="1400" dirty="0">
              <a:solidFill>
                <a:schemeClr val="tx2">
                  <a:lumMod val="75000"/>
                </a:schemeClr>
              </a:solidFill>
            </a:endParaRPr>
          </a:p>
          <a:p>
            <a:pPr lvl="0" defTabSz="1219170">
              <a:lnSpc>
                <a:spcPct val="90000"/>
              </a:lnSpc>
              <a:spcBef>
                <a:spcPct val="0"/>
              </a:spcBef>
            </a:pPr>
            <a:br>
              <a:rPr lang="fr-FR" sz="1400" b="1" dirty="0">
                <a:solidFill>
                  <a:srgbClr val="31849B"/>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7624" y="555526"/>
            <a:ext cx="7548300" cy="4284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942416" y="228371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choisir Orientation 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93791" y="463500"/>
            <a:ext cx="3771885" cy="4680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4965676" y="1347614"/>
            <a:ext cx="4067944" cy="1837426"/>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Les étapes de l’orientation, l’affectation et l’inscription sont présentées pour préparer la rentrée 2024. </a:t>
            </a:r>
          </a:p>
          <a:p>
            <a:pPr defTabSz="1219170">
              <a:lnSpc>
                <a:spcPct val="90000"/>
              </a:lnSpc>
              <a:spcBef>
                <a:spcPct val="0"/>
              </a:spcBef>
            </a:pPr>
            <a:endParaRPr lang="fr-FR" sz="1400" b="1" dirty="0">
              <a:solidFill>
                <a:schemeClr val="tx2">
                  <a:lumMod val="75000"/>
                </a:schemeClr>
              </a:solidFill>
              <a:latin typeface="Marianne" panose="02000000000000000000" pitchFamily="2"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Le bouton activé indique l’étape en cours.</a:t>
            </a:r>
          </a:p>
          <a:p>
            <a:pPr defTabSz="1219170">
              <a:lnSpc>
                <a:spcPct val="90000"/>
              </a:lnSpc>
              <a:spcBef>
                <a:spcPct val="0"/>
              </a:spcBef>
            </a:pP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222528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412776"/>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3</a:t>
            </a:r>
            <a:r>
              <a:rPr lang="fr-FR" sz="3200" b="1" baseline="30000" dirty="0">
                <a:solidFill>
                  <a:schemeClr val="bg1"/>
                </a:solidFill>
                <a:latin typeface="Marianne" panose="02000000000000000000" pitchFamily="2" charset="0"/>
              </a:rPr>
              <a:t>e</a:t>
            </a:r>
            <a:endParaRPr lang="fr-FR" sz="2400" dirty="0">
              <a:solidFill>
                <a:schemeClr val="bg1"/>
              </a:solidFill>
              <a:latin typeface="Marianne" panose="02000000000000000000" pitchFamily="2" charset="0"/>
            </a:endParaRPr>
          </a:p>
          <a:p>
            <a:endParaRPr lang="fr-FR" sz="2400" b="1" i="1" dirty="0">
              <a:solidFill>
                <a:schemeClr val="bg1"/>
              </a:solidFill>
              <a:latin typeface="Marianne" panose="02000000000000000000" pitchFamily="2" charset="0"/>
            </a:endParaRPr>
          </a:p>
          <a:p>
            <a:r>
              <a:rPr lang="fr-FR" sz="2400" b="1" i="1" dirty="0">
                <a:solidFill>
                  <a:schemeClr val="bg1"/>
                </a:solidFill>
                <a:latin typeface="Marianne" panose="02000000000000000000" pitchFamily="2" charset="0"/>
              </a:rPr>
              <a:t>Dialogue avec le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523220"/>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la 3</a:t>
            </a:r>
            <a:r>
              <a:rPr lang="fr-FR" sz="1400" b="1" baseline="30000" dirty="0">
                <a:solidFill>
                  <a:srgbClr val="435997"/>
                </a:solidFill>
                <a:latin typeface="Marianne" panose="02000000000000000000" pitchFamily="2" charset="0"/>
              </a:rPr>
              <a:t>e</a:t>
            </a:r>
            <a:endParaRPr lang="fr-FR" sz="1400" b="1" dirty="0">
              <a:solidFill>
                <a:srgbClr val="435997"/>
              </a:solidFill>
              <a:latin typeface="Marianne" panose="02000000000000000000" pitchFamily="2" charset="0"/>
            </a:endParaRPr>
          </a:p>
          <a:p>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83568" y="1059582"/>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choix définitifs.</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d’établissement.</a:t>
            </a:r>
          </a:p>
        </p:txBody>
      </p:sp>
    </p:spTree>
    <p:extLst>
      <p:ext uri="{BB962C8B-B14F-4D97-AF65-F5344CB8AC3E}">
        <p14:creationId xmlns:p14="http://schemas.microsoft.com/office/powerpoint/2010/main" val="426570567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terms/"/>
    <ds:schemaRef ds:uri="http://schemas.microsoft.com/sharepoint/v3"/>
    <ds:schemaRef ds:uri="http://schemas.microsoft.com/office/2006/documentManagement/typ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319</TotalTime>
  <Words>470</Words>
  <Application>Microsoft Office PowerPoint</Application>
  <PresentationFormat>Affichage à l'écran (16:9)</PresentationFormat>
  <Paragraphs>92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s’informer sur les établissements et les formations envisagées après la 3e.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Administrateur</cp:lastModifiedBy>
  <cp:revision>40</cp:revision>
  <dcterms:created xsi:type="dcterms:W3CDTF">2020-03-05T15:21:24Z</dcterms:created>
  <dcterms:modified xsi:type="dcterms:W3CDTF">2024-03-17T14:20:11Z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